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65" r:id="rId12"/>
    <p:sldId id="266" r:id="rId13"/>
    <p:sldId id="267" r:id="rId14"/>
    <p:sldId id="274" r:id="rId15"/>
    <p:sldId id="268" r:id="rId16"/>
    <p:sldId id="269" r:id="rId17"/>
    <p:sldId id="272" r:id="rId18"/>
    <p:sldId id="273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08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40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6581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7620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173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723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506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488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176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563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451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47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82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117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BAE1F68-92A2-4765-B350-BCB4DAFAEF9E}" type="datetimeFigureOut">
              <a:rPr lang="zh-CN" altLang="en-US" smtClean="0"/>
              <a:t>20/12/19</a:t>
            </a:fld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17C713F-20FD-46B6-8885-2744B26F44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679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1DBD2E-9AF2-42C0-8984-560CEEB63F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99" y="1788973"/>
            <a:ext cx="7576458" cy="1463040"/>
          </a:xfrm>
        </p:spPr>
        <p:txBody>
          <a:bodyPr>
            <a:normAutofit/>
          </a:bodyPr>
          <a:lstStyle/>
          <a:p>
            <a:r>
              <a:rPr lang="zh-CN" altLang="en-US" sz="4400" dirty="0"/>
              <a:t>车辆标牌识别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585C1B9E-1AFC-4506-A527-208F912B1DFB}"/>
              </a:ext>
            </a:extLst>
          </p:cNvPr>
          <p:cNvSpPr txBox="1">
            <a:spLocks/>
          </p:cNvSpPr>
          <p:nvPr/>
        </p:nvSpPr>
        <p:spPr>
          <a:xfrm>
            <a:off x="457199" y="325933"/>
            <a:ext cx="7576458" cy="146304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sz="5400" b="1" dirty="0">
                <a:solidFill>
                  <a:schemeClr val="bg1"/>
                </a:solidFill>
              </a:rPr>
              <a:t>数字图像处理拓展实验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81AA6D0-864B-461E-B997-0C0EC32ACB5E}"/>
              </a:ext>
            </a:extLst>
          </p:cNvPr>
          <p:cNvSpPr txBox="1"/>
          <p:nvPr/>
        </p:nvSpPr>
        <p:spPr>
          <a:xfrm>
            <a:off x="7016620" y="5215812"/>
            <a:ext cx="4741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答辩人：朱子康 唐卓然 赵孟泰</a:t>
            </a:r>
          </a:p>
        </p:txBody>
      </p:sp>
    </p:spTree>
    <p:extLst>
      <p:ext uri="{BB962C8B-B14F-4D97-AF65-F5344CB8AC3E}">
        <p14:creationId xmlns:p14="http://schemas.microsoft.com/office/powerpoint/2010/main" val="4117075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4A86F8-225F-4973-AA1E-BA3EF7768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四、细节处理之倾斜矫正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D9EA1F-46BD-4CBE-B18E-436482C4D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341983"/>
            <a:ext cx="10554574" cy="1604039"/>
          </a:xfrm>
        </p:spPr>
        <p:txBody>
          <a:bodyPr/>
          <a:lstStyle/>
          <a:p>
            <a:r>
              <a:rPr lang="zh-CN" altLang="en-US" dirty="0"/>
              <a:t>利用</a:t>
            </a:r>
            <a:r>
              <a:rPr lang="en-US" altLang="zh-CN" dirty="0"/>
              <a:t>Radon</a:t>
            </a:r>
            <a:r>
              <a:rPr lang="zh-CN" altLang="en-US" dirty="0"/>
              <a:t>变换找到处于边界的白色直线边缘，找到最长的一条并计算直线的斜率，反推出图像旋转过的角度，并将图像按此角度反向旋转实现对倾斜图像的矫正。</a:t>
            </a:r>
            <a:endParaRPr lang="en-US" altLang="zh-CN" dirty="0"/>
          </a:p>
          <a:p>
            <a:r>
              <a:rPr lang="zh-CN" altLang="en-US" dirty="0"/>
              <a:t>关于投影与错切：如前所述，实际上在停车场出入口这个应用场景上由于拍摄距离较远，可认为拍摄角度平行于车牌，实际应用中大部分是不需要错切的。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1D9D65-5946-47B1-9B48-12259323C8E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7121" y="4350897"/>
            <a:ext cx="2607945" cy="88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3619517-43E4-444C-8B40-25AE3A7245E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066" y="4350896"/>
            <a:ext cx="2607945" cy="88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AA5729A-13CD-4375-917B-2E5F84AC14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626" y="1417638"/>
            <a:ext cx="260985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281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6A3675-12BC-4F33-81FF-908CC52FE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四、细节处理之去除边缘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20584A4-997A-4A42-8476-D14CE71CA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398" y="4922585"/>
            <a:ext cx="2971800" cy="990600"/>
          </a:xfrm>
          <a:prstGeom prst="rect">
            <a:avLst/>
          </a:prstGeom>
        </p:spPr>
      </p:pic>
      <p:sp>
        <p:nvSpPr>
          <p:cNvPr id="21" name="箭头: 右 20">
            <a:extLst>
              <a:ext uri="{FF2B5EF4-FFF2-40B4-BE49-F238E27FC236}">
                <a16:creationId xmlns:a16="http://schemas.microsoft.com/office/drawing/2014/main" id="{573F22CF-A141-4731-BC1B-D5C24A275B10}"/>
              </a:ext>
            </a:extLst>
          </p:cNvPr>
          <p:cNvSpPr/>
          <p:nvPr/>
        </p:nvSpPr>
        <p:spPr>
          <a:xfrm>
            <a:off x="5313979" y="5182782"/>
            <a:ext cx="2330419" cy="622571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内容占位符 2">
            <a:extLst>
              <a:ext uri="{FF2B5EF4-FFF2-40B4-BE49-F238E27FC236}">
                <a16:creationId xmlns:a16="http://schemas.microsoft.com/office/drawing/2014/main" id="{0D5B550F-3A60-42D2-BA53-F199DA17B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1902" y="1640051"/>
            <a:ext cx="10554574" cy="2939094"/>
          </a:xfrm>
        </p:spPr>
        <p:txBody>
          <a:bodyPr>
            <a:normAutofit/>
          </a:bodyPr>
          <a:lstStyle/>
          <a:p>
            <a:r>
              <a:rPr lang="zh-CN" altLang="en-US" dirty="0"/>
              <a:t>上下边缘的去除：</a:t>
            </a:r>
            <a:r>
              <a:rPr lang="zh-CN" altLang="zh-CN" dirty="0"/>
              <a:t>以上边缘为例，从上到下（从第</a:t>
            </a:r>
            <a:r>
              <a:rPr lang="en-US" altLang="zh-CN" dirty="0"/>
              <a:t>0</a:t>
            </a:r>
            <a:r>
              <a:rPr lang="zh-CN" altLang="zh-CN" dirty="0"/>
              <a:t>行到图像正中央一行）统计每行像素值由</a:t>
            </a:r>
            <a:r>
              <a:rPr lang="en-US" altLang="zh-CN" dirty="0"/>
              <a:t>255</a:t>
            </a:r>
            <a:r>
              <a:rPr lang="zh-CN" altLang="zh-CN" dirty="0"/>
              <a:t>到</a:t>
            </a:r>
            <a:r>
              <a:rPr lang="en-US" altLang="zh-CN" dirty="0"/>
              <a:t>0</a:t>
            </a:r>
            <a:r>
              <a:rPr lang="zh-CN" altLang="zh-CN" dirty="0"/>
              <a:t>（由白到黑）的跳变次数，找到跃变次数不足</a:t>
            </a:r>
            <a:r>
              <a:rPr lang="en-US" altLang="zh-CN" sz="2400" b="1" dirty="0">
                <a:solidFill>
                  <a:srgbClr val="FF0000"/>
                </a:solidFill>
              </a:rPr>
              <a:t>7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zh-CN" altLang="zh-CN" dirty="0"/>
              <a:t>次（文字区域跃变次数一定大于等于</a:t>
            </a:r>
            <a:r>
              <a:rPr lang="en-US" altLang="zh-CN" dirty="0"/>
              <a:t>7</a:t>
            </a:r>
            <a:r>
              <a:rPr lang="zh-CN" altLang="zh-CN" dirty="0"/>
              <a:t>次，因为有</a:t>
            </a:r>
            <a:r>
              <a:rPr lang="en-US" altLang="zh-CN" dirty="0"/>
              <a:t>7</a:t>
            </a:r>
            <a:r>
              <a:rPr lang="zh-CN" altLang="zh-CN" dirty="0"/>
              <a:t>个字符）的最下方一行，以此为边界，边界之上部分全部置为黑色。下边缘同理</a:t>
            </a:r>
            <a:endParaRPr lang="en-US" altLang="zh-CN" dirty="0"/>
          </a:p>
          <a:p>
            <a:r>
              <a:rPr lang="zh-CN" altLang="en-US" dirty="0"/>
              <a:t>左右边缘的去除：统计位于左边几列的白色区域宽度，若过窄则认为是白色边缘而非字符，右边缘同理</a:t>
            </a:r>
            <a:endParaRPr lang="en-US" altLang="zh-CN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793709B5-452F-49DB-A7D3-165E36D12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393" y="5074952"/>
            <a:ext cx="2661606" cy="83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77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8593-78F0-4C1F-91C8-E6FD7B0DE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四、字符分割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CC5BBF-7613-452A-B6A0-FB4922288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33" y="2351314"/>
            <a:ext cx="10554574" cy="1398765"/>
          </a:xfrm>
        </p:spPr>
        <p:txBody>
          <a:bodyPr/>
          <a:lstStyle/>
          <a:p>
            <a:r>
              <a:rPr lang="zh-CN" altLang="en-US" dirty="0"/>
              <a:t>使用投影法对细化后的车牌进行字符分割（由于存在川字这种三个部分分立的汉字，采取了从右向左的方法）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25874CE-A2D9-4F9C-AD85-2336C35B9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225" y="3989093"/>
            <a:ext cx="7774480" cy="206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700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31E609-7EC7-4328-8715-7FE825662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五、基于</a:t>
            </a:r>
            <a:r>
              <a:rPr lang="en-US" altLang="zh-CN" dirty="0"/>
              <a:t>KNN</a:t>
            </a:r>
            <a:r>
              <a:rPr lang="zh-CN" altLang="en-US" dirty="0"/>
              <a:t>的字符识别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604C868-676B-4148-907B-220F92C2B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273" y="2253822"/>
            <a:ext cx="10554574" cy="885582"/>
          </a:xfrm>
        </p:spPr>
        <p:txBody>
          <a:bodyPr/>
          <a:lstStyle/>
          <a:p>
            <a:r>
              <a:rPr lang="zh-CN" altLang="en-US" dirty="0"/>
              <a:t>在尝试了传统的数字图像处理方法（</a:t>
            </a:r>
            <a:r>
              <a:rPr lang="en-US" altLang="zh-CN" dirty="0"/>
              <a:t>Hu</a:t>
            </a:r>
            <a:r>
              <a:rPr lang="zh-CN" altLang="en-US" dirty="0"/>
              <a:t>矩、模板匹配等）发现效果不好后，我们转向了</a:t>
            </a:r>
            <a:r>
              <a:rPr lang="en-US" altLang="zh-CN" dirty="0"/>
              <a:t>KNN</a:t>
            </a:r>
            <a:r>
              <a:rPr lang="zh-CN" altLang="en-US" dirty="0"/>
              <a:t>算法</a:t>
            </a:r>
            <a:endParaRPr lang="en-US" altLang="zh-CN" dirty="0"/>
          </a:p>
          <a:p>
            <a:r>
              <a:rPr lang="zh-CN" altLang="en-US" dirty="0"/>
              <a:t>原理：</a:t>
            </a:r>
            <a:r>
              <a:rPr lang="en-US" altLang="zh-CN" dirty="0"/>
              <a:t>https://zhuanlan.zhihu.com/p/22345658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5022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B2587-A365-44E4-8D75-60CF7BFAA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五、基于</a:t>
            </a:r>
            <a:r>
              <a:rPr lang="en-US" altLang="zh-CN" dirty="0"/>
              <a:t>KNN</a:t>
            </a:r>
            <a:r>
              <a:rPr lang="zh-CN" altLang="en-US" dirty="0"/>
              <a:t>的字符识别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32B0B3-F982-43AD-8A41-2D86746AA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4524056-B41E-4D7E-9BD6-51EAB4DB29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224" y="1676997"/>
            <a:ext cx="7246776" cy="519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82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D3DE88-6861-401D-A930-E3632FFEA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五、基于</a:t>
            </a:r>
            <a:r>
              <a:rPr lang="en-US" altLang="zh-CN" dirty="0"/>
              <a:t>KNN</a:t>
            </a:r>
            <a:r>
              <a:rPr lang="zh-CN" altLang="en-US" dirty="0"/>
              <a:t>的字符识别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9CCEED-B54F-4FA7-A215-412B42988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1997941"/>
            <a:ext cx="10554574" cy="1249476"/>
          </a:xfrm>
        </p:spPr>
        <p:txBody>
          <a:bodyPr/>
          <a:lstStyle/>
          <a:p>
            <a:r>
              <a:rPr lang="zh-CN" altLang="en-US" dirty="0"/>
              <a:t>使用每个字符约</a:t>
            </a:r>
            <a:r>
              <a:rPr lang="en-US" altLang="zh-CN" dirty="0"/>
              <a:t>200</a:t>
            </a:r>
            <a:r>
              <a:rPr lang="zh-CN" altLang="en-US" dirty="0"/>
              <a:t>张图片的数据集进行训练后的模型最终效果：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0223BA-A989-42B5-90E8-DD3C40BD2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57" y="2799184"/>
            <a:ext cx="8616410" cy="191991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055759F-F02D-4F02-98CB-D7E4757E7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000" y="4871923"/>
            <a:ext cx="9239226" cy="176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73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F0D15F-936B-4302-8743-19A22573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五、基于</a:t>
            </a:r>
            <a:r>
              <a:rPr lang="en-US" altLang="zh-CN" dirty="0"/>
              <a:t>KNN</a:t>
            </a:r>
            <a:r>
              <a:rPr lang="zh-CN" altLang="en-US" dirty="0"/>
              <a:t>的字符识别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5172624-952B-4113-AB1E-AFD1BD9E8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753" y="5143458"/>
            <a:ext cx="7260364" cy="139078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7967C89-5E44-4D74-8009-CC72E169A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940" y="447188"/>
            <a:ext cx="7325685" cy="447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22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1E9FE71-A3FE-4CE6-BD1B-A547FB78B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21" y="56858"/>
            <a:ext cx="10653683" cy="674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083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FCEA09A-0A5B-4BDB-90E5-E359BCEB6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58" y="56858"/>
            <a:ext cx="10653683" cy="674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457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E302DE-C4FD-45C5-9211-D931501B9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996" y="3796877"/>
            <a:ext cx="10571998" cy="970450"/>
          </a:xfrm>
        </p:spPr>
        <p:txBody>
          <a:bodyPr/>
          <a:lstStyle/>
          <a:p>
            <a:r>
              <a:rPr lang="en-US" altLang="zh-CN" dirty="0"/>
              <a:t>Thanks for listening!</a:t>
            </a:r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4498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4F725C-9BFA-460A-AA0D-715356BB3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一、应用场景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7D0C50-6B0A-4F5C-AB42-75B89EA1B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800" b="1" dirty="0"/>
              <a:t>停车场出入口处的自动车牌识别（光照、角度等条件较为固定）</a:t>
            </a:r>
          </a:p>
        </p:txBody>
      </p:sp>
    </p:spTree>
    <p:extLst>
      <p:ext uri="{BB962C8B-B14F-4D97-AF65-F5344CB8AC3E}">
        <p14:creationId xmlns:p14="http://schemas.microsoft.com/office/powerpoint/2010/main" val="173895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384B41-8248-49DB-87F3-7EFA9766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二、大致流程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7AD311-CE09-445F-87DF-C7FD98DA2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1" y="2222287"/>
            <a:ext cx="10965851" cy="3898595"/>
          </a:xfrm>
        </p:spPr>
        <p:txBody>
          <a:bodyPr>
            <a:normAutofit/>
          </a:bodyPr>
          <a:lstStyle/>
          <a:p>
            <a:r>
              <a:rPr lang="zh-CN" altLang="en-US" sz="2000" b="1" dirty="0"/>
              <a:t>第一步：从摄像头采集得到的原始图像中定位车牌位置并提取（朱子康）</a:t>
            </a:r>
            <a:endParaRPr lang="en-US" altLang="zh-CN" sz="2000" b="1" dirty="0"/>
          </a:p>
          <a:p>
            <a:r>
              <a:rPr lang="zh-CN" altLang="en-US" sz="2000" b="1" dirty="0"/>
              <a:t>第二步：对提取到的车牌进行细节处理，投影法分割得到车牌上每个字符（唐卓然、朱子康）</a:t>
            </a:r>
            <a:endParaRPr lang="en-US" altLang="zh-CN" sz="2000" b="1" dirty="0"/>
          </a:p>
          <a:p>
            <a:r>
              <a:rPr lang="zh-CN" altLang="en-US" sz="2000" b="1" dirty="0"/>
              <a:t>第三步：使用</a:t>
            </a:r>
            <a:r>
              <a:rPr lang="en-US" altLang="zh-CN" sz="2000" b="1" dirty="0"/>
              <a:t>KNN</a:t>
            </a:r>
            <a:r>
              <a:rPr lang="zh-CN" altLang="en-US" sz="2000" b="1" dirty="0"/>
              <a:t>分类器，对每个字符进行</a:t>
            </a:r>
            <a:r>
              <a:rPr lang="en-US" altLang="zh-CN" sz="2000" b="1" dirty="0"/>
              <a:t>OCR</a:t>
            </a:r>
            <a:r>
              <a:rPr lang="zh-CN" altLang="en-US" sz="2000" b="1" dirty="0"/>
              <a:t>识别（赵孟泰、朱子康）</a:t>
            </a:r>
            <a:endParaRPr lang="en-US" altLang="zh-CN" sz="2000" b="1" dirty="0"/>
          </a:p>
          <a:p>
            <a:r>
              <a:rPr lang="zh-CN" altLang="en-US" sz="2000" b="1" dirty="0"/>
              <a:t>第四步：</a:t>
            </a:r>
            <a:r>
              <a:rPr lang="en-US" altLang="zh-CN" sz="2000" b="1" dirty="0"/>
              <a:t>GUI</a:t>
            </a:r>
            <a:r>
              <a:rPr lang="zh-CN" altLang="en-US" sz="2000" b="1" dirty="0"/>
              <a:t>界面（唐卓然、朱子康、赵孟泰）</a:t>
            </a:r>
            <a:endParaRPr lang="en-US" altLang="zh-CN" sz="2000" b="1" dirty="0"/>
          </a:p>
          <a:p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2262125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6F8CF8-4588-4D7B-B406-D39C71CDD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三、详细流程 之 车牌定位</a:t>
            </a:r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4C939B43-EA92-46DA-9EEB-8444D6D73BF2}"/>
              </a:ext>
            </a:extLst>
          </p:cNvPr>
          <p:cNvSpPr/>
          <p:nvPr/>
        </p:nvSpPr>
        <p:spPr>
          <a:xfrm>
            <a:off x="5842577" y="3963154"/>
            <a:ext cx="2017371" cy="622571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775A60-3969-4394-B2A7-116BD2B9200D}"/>
              </a:ext>
            </a:extLst>
          </p:cNvPr>
          <p:cNvSpPr txBox="1"/>
          <p:nvPr/>
        </p:nvSpPr>
        <p:spPr>
          <a:xfrm rot="21178877">
            <a:off x="6029431" y="3375264"/>
            <a:ext cx="1663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How to</a:t>
            </a:r>
            <a:r>
              <a:rPr lang="zh-CN" altLang="en-US" sz="2400" b="1" dirty="0"/>
              <a:t>？ </a:t>
            </a:r>
          </a:p>
        </p:txBody>
      </p:sp>
      <p:pic>
        <p:nvPicPr>
          <p:cNvPr id="18" name="内容占位符 17">
            <a:extLst>
              <a:ext uri="{FF2B5EF4-FFF2-40B4-BE49-F238E27FC236}">
                <a16:creationId xmlns:a16="http://schemas.microsoft.com/office/drawing/2014/main" id="{76DFFC0C-AEC6-437C-A0FC-F743BF4705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935" y="2539587"/>
            <a:ext cx="4368934" cy="3803867"/>
          </a:xfr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94B647A1-4B2D-4B3A-A7BE-D035C8B1F6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493" y="3779504"/>
            <a:ext cx="3393427" cy="112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061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878089-0DBD-4CF8-A620-FF0FB497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三、车牌定位 之 色彩空间定位</a:t>
            </a: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23AA7546-EC3E-49BB-BB81-CD857350D0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4863" y="4567764"/>
            <a:ext cx="4665669" cy="20270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CD76E0C-62B2-4429-B2DA-E1920FFC8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000" y="2222287"/>
            <a:ext cx="4099915" cy="213378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1C8879C-189C-4ACF-A2E9-87DD0F7C9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4864" y="2222287"/>
            <a:ext cx="4671465" cy="202709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D1D21A9-43F1-4024-BD42-6E993439F6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712" y="4567765"/>
            <a:ext cx="4138019" cy="20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48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FA159C-E99D-425D-AA68-B1534FCD4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三、车牌定位 之 色彩空间定位</a:t>
            </a:r>
          </a:p>
        </p:txBody>
      </p:sp>
      <p:pic>
        <p:nvPicPr>
          <p:cNvPr id="4" name="内容占位符 17">
            <a:extLst>
              <a:ext uri="{FF2B5EF4-FFF2-40B4-BE49-F238E27FC236}">
                <a16:creationId xmlns:a16="http://schemas.microsoft.com/office/drawing/2014/main" id="{CE9200CD-25A3-4DB3-B712-401EE0F971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83" y="2871537"/>
            <a:ext cx="2744131" cy="238921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sp>
        <p:nvSpPr>
          <p:cNvPr id="5" name="箭头: 右 4">
            <a:extLst>
              <a:ext uri="{FF2B5EF4-FFF2-40B4-BE49-F238E27FC236}">
                <a16:creationId xmlns:a16="http://schemas.microsoft.com/office/drawing/2014/main" id="{CA57643C-7CCD-4857-915D-B81807BE4FDB}"/>
              </a:ext>
            </a:extLst>
          </p:cNvPr>
          <p:cNvSpPr/>
          <p:nvPr/>
        </p:nvSpPr>
        <p:spPr>
          <a:xfrm>
            <a:off x="3059567" y="4218333"/>
            <a:ext cx="1314785" cy="622571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FDB9F60-4E1E-40D3-91E4-25864ABCBDAE}"/>
              </a:ext>
            </a:extLst>
          </p:cNvPr>
          <p:cNvSpPr txBox="1"/>
          <p:nvPr/>
        </p:nvSpPr>
        <p:spPr>
          <a:xfrm>
            <a:off x="3113847" y="2966771"/>
            <a:ext cx="13147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inRange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H:145~163</a:t>
            </a:r>
          </a:p>
          <a:p>
            <a:r>
              <a:rPr lang="en-US" altLang="zh-CN" dirty="0"/>
              <a:t>S:128~255</a:t>
            </a:r>
          </a:p>
          <a:p>
            <a:r>
              <a:rPr lang="en-US" altLang="zh-CN" dirty="0"/>
              <a:t>V:100~180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E80F6DE-944A-4399-8E65-AEBCCEE526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285" y="2966771"/>
            <a:ext cx="2910741" cy="253427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E903333-1C6E-4863-8AFC-898F09BD71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939" y="2951197"/>
            <a:ext cx="2910740" cy="2534272"/>
          </a:xfrm>
          <a:prstGeom prst="rect">
            <a:avLst/>
          </a:prstGeom>
        </p:spPr>
      </p:pic>
      <p:sp>
        <p:nvSpPr>
          <p:cNvPr id="11" name="箭头: 右 10">
            <a:extLst>
              <a:ext uri="{FF2B5EF4-FFF2-40B4-BE49-F238E27FC236}">
                <a16:creationId xmlns:a16="http://schemas.microsoft.com/office/drawing/2014/main" id="{E228E73F-278E-46A3-ABDD-80AEC597409E}"/>
              </a:ext>
            </a:extLst>
          </p:cNvPr>
          <p:cNvSpPr/>
          <p:nvPr/>
        </p:nvSpPr>
        <p:spPr>
          <a:xfrm>
            <a:off x="7567719" y="4233907"/>
            <a:ext cx="1314785" cy="622571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B6A9C91-674B-49A0-B5AA-BA915BED9B94}"/>
              </a:ext>
            </a:extLst>
          </p:cNvPr>
          <p:cNvSpPr txBox="1"/>
          <p:nvPr/>
        </p:nvSpPr>
        <p:spPr>
          <a:xfrm>
            <a:off x="7576222" y="3429000"/>
            <a:ext cx="13356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Close</a:t>
            </a:r>
          </a:p>
          <a:p>
            <a:r>
              <a:rPr lang="en-US" altLang="zh-CN" dirty="0"/>
              <a:t>Operation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4493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43F90D-4D7D-4800-87BB-38573FFBE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三、车牌定位 之 色彩空间定位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F22BF1-2B59-4BD6-9958-DA9041B6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49" y="2244839"/>
            <a:ext cx="11270649" cy="1184161"/>
          </a:xfrm>
        </p:spPr>
        <p:txBody>
          <a:bodyPr/>
          <a:lstStyle/>
          <a:p>
            <a:r>
              <a:rPr lang="zh-CN" altLang="en-US" dirty="0"/>
              <a:t>闭运算后的二值图中找到最大面积的白色区域，只保留此区域。使用此二值图对原图像进行掩膜，任务完成</a:t>
            </a:r>
          </a:p>
        </p:txBody>
      </p:sp>
      <p:pic>
        <p:nvPicPr>
          <p:cNvPr id="4" name="内容占位符 17">
            <a:extLst>
              <a:ext uri="{FF2B5EF4-FFF2-40B4-BE49-F238E27FC236}">
                <a16:creationId xmlns:a16="http://schemas.microsoft.com/office/drawing/2014/main" id="{CB094FEF-B1C8-4B0B-924D-FBC4E218B4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52" y="4021599"/>
            <a:ext cx="2744131" cy="238921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CA18E92-7DFE-44A0-8FAD-ED6931538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451" y="3528787"/>
            <a:ext cx="2248095" cy="1958510"/>
          </a:xfrm>
          <a:prstGeom prst="rect">
            <a:avLst/>
          </a:prstGeom>
        </p:spPr>
      </p:pic>
      <p:sp>
        <p:nvSpPr>
          <p:cNvPr id="6" name="箭头: 右 5">
            <a:extLst>
              <a:ext uri="{FF2B5EF4-FFF2-40B4-BE49-F238E27FC236}">
                <a16:creationId xmlns:a16="http://schemas.microsoft.com/office/drawing/2014/main" id="{3ED81150-D13E-49DF-B0C0-1CA5EB091C0E}"/>
              </a:ext>
            </a:extLst>
          </p:cNvPr>
          <p:cNvSpPr/>
          <p:nvPr/>
        </p:nvSpPr>
        <p:spPr>
          <a:xfrm>
            <a:off x="3773508" y="5487297"/>
            <a:ext cx="3439055" cy="622571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12BAB6F-293D-4CB2-A18C-C5F835AE7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222" y="5552983"/>
            <a:ext cx="1954021" cy="64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22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3E9599-2172-4FD2-9FCC-7EA59863A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三、颜色空间 之 问题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3185526-8DE6-4B47-9E8B-7E4D63CF8C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162" y="3156403"/>
            <a:ext cx="4253656" cy="3445685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CE3B9C8-A83E-45A3-AD68-8E3F41A71E0A}"/>
              </a:ext>
            </a:extLst>
          </p:cNvPr>
          <p:cNvSpPr txBox="1"/>
          <p:nvPr/>
        </p:nvSpPr>
        <p:spPr>
          <a:xfrm rot="20940120">
            <a:off x="27625" y="2420999"/>
            <a:ext cx="3066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A </a:t>
            </a:r>
            <a:r>
              <a:rPr lang="en-US" altLang="zh-CN" sz="3200" b="1" dirty="0">
                <a:solidFill>
                  <a:srgbClr val="0070C0"/>
                </a:solidFill>
              </a:rPr>
              <a:t>BLUE</a:t>
            </a:r>
            <a:r>
              <a:rPr lang="en-US" altLang="zh-CN" sz="3200" b="1" dirty="0"/>
              <a:t> CAR!</a:t>
            </a:r>
            <a:endParaRPr lang="zh-CN" altLang="en-US" sz="3200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D1C565F-D7E2-489B-92EE-182200138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0148" y="3156403"/>
            <a:ext cx="4495911" cy="344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14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C65C7-A4BE-40D5-AF16-491956D10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三、车牌定位 之 多特征方案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435018-0430-4432-9EFC-6E2C5BF79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53" y="2045394"/>
            <a:ext cx="11963693" cy="839061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解决方案：不以白色区域的面积作为判定是否车牌的依据，而应以白色区域内</a:t>
            </a:r>
            <a:r>
              <a:rPr lang="zh-CN" altLang="en-US" sz="2000" b="1" dirty="0">
                <a:solidFill>
                  <a:srgbClr val="FF0000"/>
                </a:solidFill>
              </a:rPr>
              <a:t>边缘</a:t>
            </a:r>
            <a:r>
              <a:rPr lang="zh-CN" altLang="en-US" sz="2000" dirty="0"/>
              <a:t>的多少作为判断依据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C28581-4C89-4136-ADEB-A423CAF00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466" y="3240379"/>
            <a:ext cx="4495911" cy="3445685"/>
          </a:xfrm>
          <a:prstGeom prst="rect">
            <a:avLst/>
          </a:prstGeom>
        </p:spPr>
      </p:pic>
      <p:sp>
        <p:nvSpPr>
          <p:cNvPr id="5" name="箭头: 右 4">
            <a:extLst>
              <a:ext uri="{FF2B5EF4-FFF2-40B4-BE49-F238E27FC236}">
                <a16:creationId xmlns:a16="http://schemas.microsoft.com/office/drawing/2014/main" id="{1672B34A-4CC2-4678-B429-9FE10FF9BFA7}"/>
              </a:ext>
            </a:extLst>
          </p:cNvPr>
          <p:cNvSpPr/>
          <p:nvPr/>
        </p:nvSpPr>
        <p:spPr>
          <a:xfrm>
            <a:off x="4376471" y="5477966"/>
            <a:ext cx="3439055" cy="622571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06AE8CD2-EB77-4EFC-97AB-8796512A9A31}"/>
              </a:ext>
            </a:extLst>
          </p:cNvPr>
          <p:cNvSpPr/>
          <p:nvPr/>
        </p:nvSpPr>
        <p:spPr>
          <a:xfrm>
            <a:off x="4771885" y="4326887"/>
            <a:ext cx="3043642" cy="622571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79B7DE3-DF46-47D8-8B51-83F868281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8619" y="5238614"/>
            <a:ext cx="3993226" cy="132599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86D02CD-5A28-4665-B2BF-EBC8E1C08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8619" y="3697151"/>
            <a:ext cx="3888742" cy="1252307"/>
          </a:xfrm>
          <a:prstGeom prst="rect">
            <a:avLst/>
          </a:prstGeom>
        </p:spPr>
      </p:pic>
      <p:pic>
        <p:nvPicPr>
          <p:cNvPr id="10" name="内容占位符 4">
            <a:extLst>
              <a:ext uri="{FF2B5EF4-FFF2-40B4-BE49-F238E27FC236}">
                <a16:creationId xmlns:a16="http://schemas.microsoft.com/office/drawing/2014/main" id="{1FF8BA16-7828-4DB0-B896-A061634417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445" y="2884455"/>
            <a:ext cx="1820521" cy="147471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1232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引用">
  <a:themeElements>
    <a:clrScheme name="引用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引用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引用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TM03457503[[fn=引用]]</Template>
  <TotalTime>415</TotalTime>
  <Words>576</Words>
  <Application>Microsoft Office PowerPoint</Application>
  <PresentationFormat>宽屏</PresentationFormat>
  <Paragraphs>42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宋体</vt:lpstr>
      <vt:lpstr>Century Gothic</vt:lpstr>
      <vt:lpstr>Wingdings 2</vt:lpstr>
      <vt:lpstr>引用</vt:lpstr>
      <vt:lpstr>车辆标牌识别</vt:lpstr>
      <vt:lpstr>一、应用场景</vt:lpstr>
      <vt:lpstr>二、大致流程</vt:lpstr>
      <vt:lpstr>三、详细流程 之 车牌定位</vt:lpstr>
      <vt:lpstr>三、车牌定位 之 色彩空间定位</vt:lpstr>
      <vt:lpstr>三、车牌定位 之 色彩空间定位</vt:lpstr>
      <vt:lpstr>三、车牌定位 之 色彩空间定位</vt:lpstr>
      <vt:lpstr>三、颜色空间 之 问题</vt:lpstr>
      <vt:lpstr>三、车牌定位 之 多特征方案</vt:lpstr>
      <vt:lpstr>四、细节处理之倾斜矫正</vt:lpstr>
      <vt:lpstr>四、细节处理之去除边缘</vt:lpstr>
      <vt:lpstr>四、字符分割</vt:lpstr>
      <vt:lpstr>五、基于KNN的字符识别</vt:lpstr>
      <vt:lpstr>五、基于KNN的字符识别</vt:lpstr>
      <vt:lpstr>五、基于KNN的字符识别</vt:lpstr>
      <vt:lpstr>五、基于KNN的字符识别</vt:lpstr>
      <vt:lpstr>PowerPoint 演示文稿</vt:lpstr>
      <vt:lpstr>PowerPoint 演示文稿</vt:lpstr>
      <vt:lpstr>Thanks for listening!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车辆标牌识别</dc:title>
  <dc:creator>朱 子康</dc:creator>
  <cp:lastModifiedBy>朱 子康</cp:lastModifiedBy>
  <cp:revision>15</cp:revision>
  <dcterms:created xsi:type="dcterms:W3CDTF">2020-12-17T05:46:29Z</dcterms:created>
  <dcterms:modified xsi:type="dcterms:W3CDTF">2020-12-19T02:52:50Z</dcterms:modified>
</cp:coreProperties>
</file>

<file path=docProps/thumbnail.jpeg>
</file>